
<file path=[Content_Types].xml><?xml version="1.0" encoding="utf-8"?>
<Types xmlns="http://schemas.openxmlformats.org/package/2006/content-types">
  <Default Extension="xml" ContentType="application/vnd.openxmlformats-officedocument.extended-properties+xml"/>
  <Default Extension="bin" ContentType="image/jpeg"/>
  <Default Extension="rels" ContentType="application/vnd.openxmlformats-package.relationship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slideMasters/slideMaster1.xml" ContentType="application/vnd.openxmlformats-officedocument.presentationml.slideMaster+xml"/>
  <Override PartName="/ppt/slideMasters/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Override PartName="/ppt/media/image.bin" ContentType="image/png"/>
  <Override PartName="/ppt/slides/slide3.xml" ContentType="application/vnd.openxmlformats-officedocument.presentationml.slide+xml"/>
  <Override PartName="/ppt/slides/slide4.xml" ContentType="application/vnd.openxmlformats-officedocument.presentationml.slide+xml"/>
  <Override PartName="/ppt/tags/tag1.xml" ContentType="application/vnd.openxmlformats-officedocument.presentationml.tags+xml"/>
</Types>
</file>

<file path=_rels/.rels>&#65279;<?xml version="1.0" encoding="utf-8"?><Relationships xmlns="http://schemas.openxmlformats.org/package/2006/relationships"><Relationship Type="http://schemas.openxmlformats.org/officeDocument/2006/relationships/extended-properties" Target="/docProps/app.xml" Id="R00ffca72bce247ad" /><Relationship Type="http://schemas.openxmlformats.org/package/2006/relationships/metadata/core-properties" Target="/docProps/core.xml" Id="Rdbddd3c182314732" /><Relationship Type="http://schemas.openxmlformats.org/officeDocument/2006/relationships/custom-properties" Target="/docProps/custom.xml" Id="Rec002559ed1e4b6e" /><Relationship Type="http://schemas.openxmlformats.org/package/2006/relationships/metadata/thumbnail" Target="/docProps/thumbnail.bin" Id="rId2" /><Relationship Type="http://schemas.openxmlformats.org/officeDocument/2006/relationships/officeDocument" Target="/ppt/presentation.xml" Id="R3406b5784a9f4e4a"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embedTrueTypeFonts="1">
  <p:sldMasterIdLst>
    <p:sldMasterId id="2147483648" r:id="R08a4be1a21834d4b"/>
  </p:sldMasterIdLst>
  <p:sldIdLst>
    <p:sldId id="256" r:id="R9c29e59e0ee14063"/>
    <p:sldId id="261" r:id="Rad250ae7ec0c4895"/>
    <p:sldId id="258" r:id="R0e9f771d52354299"/>
  </p:sldIdLst>
  <p:sldSz cx="7772400" cy="10058400"/>
  <p:notesSz cx="7772400" cy="10058400"/>
  <p:custDataLst>
    <p:tags r:id="R3430624d6f86468b"/>
  </p:custDataLst>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6E71"/>
    <a:srgbClr val="E9691F"/>
    <a:srgbClr val="221E1F"/>
    <a:srgbClr val="EAEAEA"/>
    <a:srgbClr val="E764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11" autoAdjust="0"/>
    <p:restoredTop sz="94660"/>
  </p:normalViewPr>
  <p:slideViewPr>
    <p:cSldViewPr>
      <p:cViewPr>
        <p:scale>
          <a:sx n="125" d="100"/>
          <a:sy n="125" d="100"/>
        </p:scale>
        <p:origin x="-728" y="-48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presProps" Target="/ppt/presProps.xml" Id="Rc6ddb0ec45ad4b6d" /><Relationship Type="http://schemas.openxmlformats.org/officeDocument/2006/relationships/tableStyles" Target="/ppt/tableStyles.xml" Id="R713fd6ead3584692" /><Relationship Type="http://schemas.openxmlformats.org/officeDocument/2006/relationships/viewProps" Target="/ppt/viewProps.xml" Id="R4d8c45c50e5547da" /><Relationship Type="http://schemas.openxmlformats.org/officeDocument/2006/relationships/slideMaster" Target="/ppt/slideMasters/slideMaster1.xml" Id="R08a4be1a21834d4b" /><Relationship Type="http://schemas.openxmlformats.org/officeDocument/2006/relationships/theme" Target="/ppt/slideMasters/theme/theme1.xml" Id="R08f66cb7d9ff4620" /><Relationship Type="http://schemas.openxmlformats.org/officeDocument/2006/relationships/slide" Target="/ppt/slides/slide1.xml" Id="R9c29e59e0ee14063" /><Relationship Type="http://schemas.openxmlformats.org/officeDocument/2006/relationships/slide" Target="/ppt/slides/slide3.xml" Id="Rad250ae7ec0c4895" /><Relationship Type="http://schemas.openxmlformats.org/officeDocument/2006/relationships/slide" Target="/ppt/slides/slide4.xml" Id="R0e9f771d52354299" /><Relationship Type="http://schemas.openxmlformats.org/officeDocument/2006/relationships/tags" Target="/ppt/tags/tag1.xml" Id="R3430624d6f86468b" /></Relationships>
</file>

<file path=ppt/slideLayouts/_rels/slideLayout1.xml.rels>&#65279;<?xml version="1.0" encoding="utf-8"?><Relationships xmlns="http://schemas.openxmlformats.org/package/2006/relationships"><Relationship Type="http://schemas.openxmlformats.org/officeDocument/2006/relationships/slideMaster" Target="/ppt/slideMasters/slideMaster1.xml" Id="R08a4be1a21834d4b" /></Relationships>
</file>

<file path=ppt/slideLayouts/_rels/slideLayout2.xml.rels>&#65279;<?xml version="1.0" encoding="utf-8"?><Relationships xmlns="http://schemas.openxmlformats.org/package/2006/relationships"><Relationship Type="http://schemas.openxmlformats.org/officeDocument/2006/relationships/slideMaster" Target="/ppt/slideMasters/slideMaster1.xml" Id="R08a4be1a21834d4b" /></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0" i="0">
                <a:solidFill>
                  <a:srgbClr val="E9691F"/>
                </a:solidFill>
                <a:latin typeface="Palatino Linotype"/>
                <a:cs typeface="Palatino Linotype"/>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ustData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ustDataLst/>
  </p:cSld>
  <p:clrMapOvr>
    <a:masterClrMapping/>
  </p:clrMapOvr>
</p:sldLayout>
</file>

<file path=ppt/slideMasters/_rels/slideMaster1.xml.rels>&#65279;<?xml version="1.0" encoding="utf-8"?><Relationships xmlns="http://schemas.openxmlformats.org/package/2006/relationships"><Relationship Type="http://schemas.openxmlformats.org/officeDocument/2006/relationships/theme" Target="/ppt/slideMasters/theme/theme1.xml" Id="Rf25fa14bd1674925" /><Relationship Type="http://schemas.openxmlformats.org/officeDocument/2006/relationships/slideLayout" Target="/ppt/slideLayouts/slideLayout1.xml" Id="R911e2ad867f9495a" /><Relationship Type="http://schemas.openxmlformats.org/officeDocument/2006/relationships/slideLayout" Target="/ppt/slideLayouts/slideLayout2.xml" Id="Rdcd199c7da6d446f"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44500" y="1040077"/>
            <a:ext cx="6883400" cy="1092835"/>
          </a:xfrm>
          <a:prstGeom prst="rect">
            <a:avLst/>
          </a:prstGeom>
        </p:spPr>
        <p:txBody>
          <a:bodyPr wrap="square" lIns="0" tIns="0" rIns="0" bIns="0">
            <a:spAutoFit/>
          </a:bodyPr>
          <a:lstStyle>
            <a:lvl1pPr>
              <a:defRPr sz="3300" b="0" i="0">
                <a:solidFill>
                  <a:srgbClr val="E9691F"/>
                </a:solidFill>
                <a:latin typeface="Palatino Linotype"/>
                <a:cs typeface="Palatino Linotype"/>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ustDataLst/>
  </p:cSld>
  <p:clrMap bg1="lt1" tx1="dk1" bg2="lt2" tx2="dk2" accent1="accent1" accent2="accent2" accent3="accent3" accent4="accent4" accent5="accent5" accent6="accent6" hlink="hlink" folHlink="folHlink"/>
  <p:sldLayoutIdLst>
    <p:sldLayoutId id="2147483649" r:id="R911e2ad867f9495a"/>
    <p:sldLayoutId id="2147483650" r:id="Rdcd199c7da6d446f"/>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theme/theme1.xml><?xml version="1.0" encoding="utf-8"?>
<a:theme xmlns:a="http://schemas.openxmlformats.org/drawingml/2006/main" name="Office Theme">
  <a:themeElements>
    <a:clrScheme name="Custom 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E76425"/>
      </a:hlink>
      <a:folHlink>
        <a:srgbClr val="FF66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wrap="square" lIns="0" tIns="10160" rIns="0" bIns="0" rtlCol="0">
        <a:noAutofit/>
      </a:bodyPr>
      <a:lstStyle>
        <a:defPPr marL="171450" marR="144145" indent="-171450" algn="l">
          <a:lnSpc>
            <a:spcPct val="101800"/>
          </a:lnSpc>
          <a:spcBef>
            <a:spcPts val="80"/>
          </a:spcBef>
          <a:buClr>
            <a:srgbClr val="888A8D"/>
          </a:buClr>
          <a:buSzPct val="100000"/>
          <a:buFont typeface="Wingdings" panose="05000000000000000000" pitchFamily="2" charset="2"/>
          <a:buChar char="§"/>
          <a:tabLst>
            <a:tab pos="156845" algn="l"/>
          </a:tabLst>
          <a:defRPr sz="900" dirty="0" smtClean="0">
            <a:solidFill>
              <a:srgbClr val="6D6E71"/>
            </a:solidFill>
            <a:latin typeface="Proxima Nova"/>
            <a:cs typeface="Proxima Nova"/>
          </a:defRPr>
        </a:defPPr>
      </a:lstStyle>
    </a:txDef>
  </a:objectDefaults>
  <a:extraClrSchemeLst/>
</a:theme>
</file>

<file path=ppt/slides/_rels/slide1.xml.rels>&#65279;<?xml version="1.0" encoding="utf-8"?><Relationships xmlns="http://schemas.openxmlformats.org/package/2006/relationships"><Relationship Type="http://schemas.openxmlformats.org/officeDocument/2006/relationships/slideLayout" Target="/ppt/slideLayouts/slideLayout1.xml" Id="R34bf1c6cf124469b" /><Relationship Type="http://schemas.openxmlformats.org/officeDocument/2006/relationships/image" Target="/ppt/media/image.bin" Id="rId11" /></Relationships>
</file>

<file path=ppt/slides/_rels/slide3.xml.rels>&#65279;<?xml version="1.0" encoding="utf-8"?><Relationships xmlns="http://schemas.openxmlformats.org/package/2006/relationships"><Relationship Type="http://schemas.openxmlformats.org/officeDocument/2006/relationships/slideLayout" Target="/ppt/slideLayouts/slideLayout2.xml" Id="R5e6b36acb32b403e" /></Relationships>
</file>

<file path=ppt/slides/_rels/slide4.xml.rels>&#65279;<?xml version="1.0" encoding="utf-8"?><Relationships xmlns="http://schemas.openxmlformats.org/package/2006/relationships"><Relationship Type="http://schemas.openxmlformats.org/officeDocument/2006/relationships/slideLayout" Target="/ppt/slideLayouts/slideLayout2.xml" Id="R58a2cf2950e843a2" /><Relationship Type="http://schemas.openxmlformats.org/officeDocument/2006/relationships/image" Target="/ppt/media/image.bin" Id="rId7" /></Relationships>
</file>

<file path=ppt/slides/slide1.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Picture 12" descr="A logo on a black background&#10;&#10;Description automatically generated">
            <a:extLst>
              <a:ext uri="{FF2B5EF4-FFF2-40B4-BE49-F238E27FC236}">
                <a16:creationId xmlns:a16="http://schemas.microsoft.com/office/drawing/2014/main" id="{BA0BF5B5-5616-79FD-184E-2AAFA40647C5}"/>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049076" y="9287273"/>
            <a:ext cx="2331725" cy="441961"/>
          </a:xfrm>
          <a:prstGeom prst="rect">
            <a:avLst/>
          </a:prstGeom>
        </p:spPr>
      </p:pic>
      <p:sp>
        <p:nvSpPr>
          <p:cNvPr id="19" name="object 19"/>
          <p:cNvSpPr txBox="1"/>
          <p:nvPr>
            <p:custDataLst/>
          </p:nvPr>
        </p:nvSpPr>
        <p:spPr>
          <a:xfrm>
            <a:off x="444500" y="382796"/>
            <a:ext cx="6870700" cy="468718"/>
          </a:xfrm>
          <a:prstGeom prst="rect">
            <a:avLst/>
          </a:prstGeom>
        </p:spPr>
        <p:txBody>
          <a:bodyPr vert="horz" wrap="square" lIns="0" tIns="47625" rIns="0" bIns="0" rtlCol="0">
            <a:spAutoFit/>
          </a:bodyPr>
          <a:lstStyle/>
          <a:p>
            <a:pPr marL="20320">
              <a:lnSpc>
                <a:spcPct val="100000"/>
              </a:lnSpc>
              <a:spcBef>
                <a:spcPts val="375"/>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 </a:t>
            </a:r>
            <a:endParaRPr sz="1000" dirty="0">
              <a:latin typeface="Proxima Nova"/>
              <a:cs typeface="Proxima Nova"/>
            </a:endParaRPr>
          </a:p>
          <a:p>
            <a:pPr marL="12700">
              <a:lnSpc>
                <a:spcPct val="100000"/>
              </a:lnSpc>
              <a:spcBef>
                <a:spcPts val="385"/>
              </a:spcBef>
            </a:pPr>
            <a:r>
              <a:rPr lang="en-US" sz="1400">
                <a:solidFill>
                  <a:srgbClr val="6D6E71"/>
                </a:solidFill>
                <a:latin typeface="Publico Headline Roman" panose="02040502060504060203" pitchFamily="18" charset="0"/>
                <a:cs typeface="Palatino Linotype"/>
              </a:rPr>
              <a:t>Voya Balanced Large Cap Core-Value SMA (Merrill) </a:t>
            </a:r>
            <a:endParaRPr sz="1400" dirty="0">
              <a:latin typeface="Palatino Linotype"/>
              <a:cs typeface="Palatino Linotype"/>
            </a:endParaRPr>
          </a:p>
        </p:txBody>
      </p:sp>
      <p:sp>
        <p:nvSpPr>
          <p:cNvPr id="20" name="object 20"/>
          <p:cNvSpPr txBox="1">
            <a:spLocks noGrp="1"/>
          </p:cNvSpPr>
          <p:nvPr>
            <p:ph type="title"/>
            <p:custDataLst/>
          </p:nvPr>
        </p:nvSpPr>
        <p:spPr>
          <a:xfrm>
            <a:off x="444500" y="851514"/>
            <a:ext cx="6883400" cy="920146"/>
          </a:xfrm>
          <a:prstGeom prst="rect">
            <a:avLst/>
          </a:prstGeom>
        </p:spPr>
        <p:txBody>
          <a:bodyPr vert="horz" wrap="square" lIns="0" tIns="12700" rIns="0" bIns="0" rtlCol="0" anchor="b" anchorCtr="0">
            <a:noAutofit/>
          </a:bodyPr>
          <a:lstStyle/>
          <a:p>
            <a:pPr marL="12700" marR="5080">
              <a:lnSpc>
                <a:spcPct val="106100"/>
              </a:lnSpc>
              <a:spcBef>
                <a:spcPts val="100"/>
              </a:spcBef>
            </a:pPr>
            <a:r>
              <a:rPr lang="en-US" sz="2800">
                <a:solidFill>
                  <a:srgbClr val="6D6E71"/>
                </a:solidFill>
                <a:latin typeface="Publico Headline Roman" panose="02040502060504060203" pitchFamily="18" charset="0"/>
              </a:rPr>
              <a:t>Strategic Allocations to Actively Managed </a:t>
            </a:r>
            <a:r>
              <a:rPr lang="en-US" sz="2800">
                <a:latin typeface="Publico Headline Roman" panose="02040502060504060203" pitchFamily="18" charset="0"/>
              </a:rPr>
              <a:t>Equity and Fixed Income Assets</a:t>
            </a:r>
            <a:endParaRPr sz="2800" spc="-10" dirty="0"/>
          </a:p>
        </p:txBody>
      </p:sp>
      <p:sp>
        <p:nvSpPr>
          <p:cNvPr id="24" name="object 24"/>
          <p:cNvSpPr/>
          <p:nvPr/>
        </p:nvSpPr>
        <p:spPr>
          <a:xfrm>
            <a:off x="446399" y="1772348"/>
            <a:ext cx="6858000" cy="69175"/>
          </a:xfrm>
          <a:custGeom>
            <a:avLst/>
            <a:gdLst/>
            <a:ahLst/>
            <a:cxnLst/>
            <a:rect l="l" t="t" r="r" b="b"/>
            <a:pathLst>
              <a:path w="6858000">
                <a:moveTo>
                  <a:pt x="0" y="0"/>
                </a:moveTo>
                <a:lnTo>
                  <a:pt x="6858000" y="0"/>
                </a:lnTo>
              </a:path>
            </a:pathLst>
          </a:custGeom>
          <a:ln w="6350">
            <a:solidFill>
              <a:srgbClr val="F4B48F"/>
            </a:solidFill>
          </a:ln>
        </p:spPr>
        <p:txBody>
          <a:bodyPr wrap="square" lIns="0" tIns="0" rIns="0" bIns="0" rtlCol="0"/>
          <a:lstStyle/>
          <a:p>
            <a:endParaRPr dirty="0"/>
          </a:p>
        </p:txBody>
      </p:sp>
      <p:graphicFrame>
        <p:nvGraphicFramePr>
          <p:cNvPr id="6" name="Table 5">
            <a:extLst>
              <a:ext uri="{FF2B5EF4-FFF2-40B4-BE49-F238E27FC236}">
                <a16:creationId xmlns:a16="http://schemas.microsoft.com/office/drawing/2014/main" id="{35F7878B-0691-1ED8-95D3-363AED1C11D6}"/>
              </a:ext>
            </a:extLst>
          </p:cNvPr>
          <p:cNvGraphicFramePr>
            <a:graphicFrameLocks noGrp="1"/>
          </p:cNvGraphicFramePr>
          <p:nvPr>
            <p:custDataLst/>
            <p:extLst>
              <p:ext uri="{D42A27DB-BD31-4B8C-83A1-F6EECF244321}">
                <p14:modId xmlns:p14="http://schemas.microsoft.com/office/powerpoint/2010/main" val="348226974"/>
              </p:ext>
            </p:extLst>
          </p:nvPr>
        </p:nvGraphicFramePr>
        <p:xfrm>
          <a:off x="2046599" y="2000949"/>
          <a:ext cx="5257800" cy="2419097"/>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935281652"/>
                    </a:ext>
                  </a:extLst>
                </a:gridCol>
              </a:tblGrid>
              <a:tr h="0">
                <a:tc>
                  <a:txBody>
                    <a:bodyPr/>
                    <a:lstStyle/>
                    <a:p>
                      <a:r>
                        <a:rPr lang="en-US" sz="1100" b="0" dirty="0">
                          <a:solidFill>
                            <a:srgbClr val="E9691F"/>
                          </a:solidFill>
                          <a:latin typeface="Publico Headline Roman" panose="02040502060504060203" pitchFamily="18" charset="0"/>
                        </a:rPr>
                        <a:t>Strategy overview	</a:t>
                      </a:r>
                    </a:p>
                  </a:txBody>
                  <a:tcPr marL="0" marR="0" marT="0" marB="64008" anchor="b">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327630779"/>
                  </a:ext>
                </a:extLst>
              </a:tr>
              <a:tr h="0">
                <a:tc>
                  <a:txBody>
                    <a:bodyPr/>
                    <a:lstStyle/>
                    <a:p>
                      <a:pPr>
                        <a:lnSpc>
                          <a:spcPct val="110000"/>
                        </a:lnSpc>
                        <a:spcAft>
                          <a:spcPts val="300"/>
                        </a:spcAft>
                      </a:pPr>
                      <a:r>
                        <a:rPr lang="en-US" sz="1000">
                          <a:solidFill>
                            <a:srgbClr val="6D6E71"/>
                          </a:solidFill>
                          <a:latin typeface="Proxima Nova" panose="02000506030000020004" pitchFamily="50" charset="0"/>
                        </a:rPr>
                        <a:t>A 55/45 multi-asset strategy providing exposure to the investment expertise of the Voya Investment Management equity and fixed income teams in a single strategy.</a:t>
                      </a:r>
                      <a:r>
                        <a:rPr lang="en-US" sz="1000">
                          <a:solidFill>
                            <a:srgbClr val="6D6E71"/>
                          </a:solidFill>
                          <a:latin typeface="+mj-lt"/>
                        </a:rPr>
                        <a:t> </a:t>
                      </a:r>
                      <a:endParaRPr lang="en-US" sz="1000" dirty="0">
                        <a:solidFill>
                          <a:srgbClr val="6D6E71"/>
                        </a:solidFill>
                        <a:latin typeface="+mj-lt"/>
                      </a:endParaRPr>
                    </a:p>
                  </a:txBody>
                  <a:tcPr marL="0" marR="0" marT="64008" marB="182880">
                    <a:lnT w="3175" cap="flat" cmpd="sng" algn="ctr">
                      <a:solidFill>
                        <a:schemeClr val="bg1">
                          <a:lumMod val="65000"/>
                        </a:schemeClr>
                      </a:solid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3497596613"/>
                  </a:ext>
                </a:extLst>
              </a:tr>
              <a:tr h="0">
                <a:tc>
                  <a:txBody>
                    <a:bodyPr/>
                    <a:lstStyle/>
                    <a:p>
                      <a:r>
                        <a:rPr lang="en-US" sz="1100" dirty="0">
                          <a:solidFill>
                            <a:srgbClr val="E9691F"/>
                          </a:solidFill>
                          <a:latin typeface="Publico Headline Roman" panose="02040502060504060203" pitchFamily="18" charset="0"/>
                        </a:rPr>
                        <a:t>Key takeaways</a:t>
                      </a:r>
                    </a:p>
                  </a:txBody>
                  <a:tcPr marL="182880" marR="0" marT="91440" marB="64008" anchor="b">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4787705"/>
                  </a:ext>
                </a:extLst>
              </a:tr>
              <a:tr h="0">
                <a:tc>
                  <a:txBody>
                    <a:bodyPr/>
                    <a:lstStyle/>
                    <a:p>
                      <a:pPr marL="285750" indent="-285750">
                        <a:buFont typeface="Arial" pitchFamily="34" charset="0"/>
                        <a:buChar char="•"/>
                      </a:pPr>
                      <a:r xmlns:a="http://schemas.openxmlformats.org/drawingml/2006/main">
                        <a:rPr lang="en-US" sz="1000">
                          <a:solidFill>
                            <a:srgbClr val="6D6E71"/>
                          </a:solidFill>
                          <a:latin typeface="Proxima Nova" panose="02000506030000020004" pitchFamily="50" charset="0"/>
                        </a:rPr>
                        <a:t>Equities experienced a broad pullback, with large caps holding up better than small caps, while value stocks outpaced growth. Growth sectors saw notable declines, particularly in technology and retail, while defensive sectors and energy provided stability.</a:t>
                      </a:r>
                    </a:p>
                    <a:p>
                      <a:pPr marL="285750" indent="-285750">
                        <a:buFont typeface="Arial" pitchFamily="34" charset="0"/>
                        <a:buChar char="•"/>
                      </a:pPr>
                      <a:r xmlns:a="http://schemas.openxmlformats.org/drawingml/2006/main">
                        <a:rPr lang="en-US" sz="1000">
                          <a:solidFill>
                            <a:srgbClr val="6D6E71"/>
                          </a:solidFill>
                          <a:latin typeface="Proxima Nova" panose="02000506030000020004" pitchFamily="50" charset="0"/>
                        </a:rPr>
                        <a:t>For the quarter ended March 31, 2025, the SMA outperformed the Index on a gross-of-fees basis due to favorable stock selection. Stock selection in the communication services, consumer staples and consumer discretionary sectors contributed the most to performance. Conversely, selection within the information technology, industrials and materials detracted from performance.</a:t>
                      </a:r>
                      <a:br>
                        <a:rPr lang="en-US" sz="1000">
                          <a:solidFill>
                            <a:srgbClr val="6D6E71"/>
                          </a:solidFill>
                          <a:latin typeface="Proxima Nova" panose="02000506030000020004" pitchFamily="50" charset="0"/>
                        </a:rPr>
                      </a:br>
                    </a:p>
                    <a:p>
                      <a:pPr marL="285750" indent="-285750">
                        <a:buFont typeface="Arial" pitchFamily="34" charset="0"/>
                        <a:buChar char="•"/>
                      </a:pPr>
                      <a:r xmlns:a="http://schemas.openxmlformats.org/drawingml/2006/main">
                        <a:rPr lang="en-US" sz="1000">
                          <a:solidFill>
                            <a:srgbClr val="6D6E71"/>
                          </a:solidFill>
                          <a:latin typeface="Proxima Nova" panose="02000506030000020004" pitchFamily="50" charset="0"/>
                        </a:rPr>
                        <a:t>As we move through the remainder of 2025, investors face a complex landscape shaped by geopolitical tensions, shifting trade policies and evolving monetary dynamics. We aim to remain nimble in response to elevated inflation and interest rates, carefully monitoring strategies to align with changing market dynamics.</a:t>
                      </a:r>
                    </a:p>
                  </a:txBody>
                  <a:tcPr marL="182880" marR="0" marT="64008" marB="182880">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1189666532"/>
                  </a:ext>
                </a:extLst>
              </a:tr>
              <a:tr h="0">
                <a:tc>
                  <a:txBody>
                    <a:bodyPr/>
                    <a:lstStyle/>
                    <a:p>
                      <a:r>
                        <a:rPr lang="en-US" sz="1100" b="0" dirty="0">
                          <a:solidFill>
                            <a:srgbClr val="E9691F"/>
                          </a:solidFill>
                          <a:latin typeface="Publico Headline Roman" panose="02040502060504060203" pitchFamily="18" charset="0"/>
                        </a:rPr>
                        <a:t>Market review</a:t>
                      </a:r>
                      <a:endParaRPr lang="en-US" sz="1100" dirty="0">
                        <a:solidFill>
                          <a:srgbClr val="E9691F"/>
                        </a:solidFill>
                        <a:latin typeface="Publico Headline Roman" panose="02040502060504060203" pitchFamily="18" charset="0"/>
                      </a:endParaRPr>
                    </a:p>
                  </a:txBody>
                  <a:tcPr marL="0" marR="0" marT="182880" marB="64008" anchor="b">
                    <a:lnT w="3175" cap="flat" cmpd="sng" algn="ctr">
                      <a:no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420593089"/>
                  </a:ext>
                </a:extLst>
              </a:tr>
              <a:tr h="0">
                <a:tc>
                  <a:txBody>
                    <a:bodyPr/>
                    <a:lstStyle/>
                    <a:p>
                      <a:pPr>
                        <a:lnSpc>
                          <a:spcPct val="110000"/>
                        </a:lnSpc>
                        <a:spcAft>
                          <a:spcPts val="900"/>
                        </a:spcAft>
                      </a:pPr>
                      <a:r xmlns:a="http://schemas.openxmlformats.org/drawingml/2006/main">
                        <a:rPr lang="en-US" sz="1000" b="1">
                          <a:solidFill>
                            <a:srgbClr val="6D6E71"/>
                          </a:solidFill>
                          <a:latin typeface="Proxima Nova" panose="02000506030000020004" pitchFamily="50" charset="0"/>
                        </a:rPr>
                        <a:t>In the first quarter of 2025, U.S. equities faced a significant downturn, with the S&amp;P 500 Index falling by –4.27% and the Nasdaq Composite Index declining by –10.42%.</a:t>
                      </a:r>
                      <a:r xmlns:a="http://schemas.openxmlformats.org/drawingml/2006/main">
                        <a:rPr lang="en-US" sz="1000">
                          <a:solidFill>
                            <a:srgbClr val="6D6E71"/>
                          </a:solidFill>
                          <a:latin typeface="Proxima Nova" panose="02000506030000020004" pitchFamily="50" charset="0"/>
                        </a:rPr>
                        <a:t> This marked the worst performance for the S&amp;P 500 since 3Q22 and for the Nasdaq since 2Q22. The market’s decline was driven by a combination of economic growth fears, tariff uncertainties and emerging cracks in the artificial intelligence sector. Big technology, represented by the Magnificent Seven stocks, fell into bear-market territory, down 16% for the quarter.</a:t>
                      </a:r>
                    </a:p>
                    <a:p>
                      <a:pPr>
                        <a:lnSpc>
                          <a:spcPct val="110000"/>
                        </a:lnSpc>
                        <a:spcAft>
                          <a:spcPts val="900"/>
                        </a:spcAft>
                      </a:pPr>
                      <a:r xmlns:a="http://schemas.openxmlformats.org/drawingml/2006/main">
                        <a:rPr lang="en-US" sz="1000" b="1">
                          <a:solidFill>
                            <a:srgbClr val="6D6E71"/>
                          </a:solidFill>
                          <a:latin typeface="Proxima Nova" panose="02000506030000020004" pitchFamily="50" charset="0"/>
                        </a:rPr>
                        <a:t>Notably, sector performance was mixed, with defensive sectors like energy and healthcare outperforming the broader market.</a:t>
                      </a:r>
                      <a:r xmlns:a="http://schemas.openxmlformats.org/drawingml/2006/main">
                        <a:rPr lang="en-US" sz="1000">
                          <a:solidFill>
                            <a:srgbClr val="6D6E71"/>
                          </a:solidFill>
                          <a:latin typeface="Proxima Nova" panose="02000506030000020004" pitchFamily="50" charset="0"/>
                        </a:rPr>
                        <a:t> These sectors benefited from their historical resilience in uncertain economic conditions, providing a buffer against the market’s overall volatility. In contrast, the cyclical and technology sectors lagged, reflecting investor concerns over economic growth and the impact of tariff uncertainties. The market’s negative sentiment was further worsened by weaker economic data and earnings changes. However, the economy received some support from the Federal Open Market Committee as Chair Powell emphasized that tariffs would only affect inflation temporarily.</a:t>
                      </a:r>
                    </a:p>
                  </a:txBody>
                  <a:tcPr marL="0" marR="0" marT="64008" marB="182880">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51285494"/>
                  </a:ext>
                </a:extLst>
              </a:tr>
              <a:tr h="0">
                <a:tc>
                  <a:txBody>
                    <a:bodyPr/>
                    <a:lstStyle/>
                    <a:p>
                      <a:pPr>
                        <a:lnSpc>
                          <a:spcPct val="102000"/>
                        </a:lnSpc>
                        <a:spcBef>
                          <a:spcPts val="80"/>
                        </a:spcBef>
                      </a:pPr>
                      <a:r xmlns:a="http://schemas.openxmlformats.org/drawingml/2006/main">
                        <a:rPr lang="en-US" sz="900">
                          <a:solidFill>
                            <a:srgbClr val="6D6E71"/>
                          </a:solidFill>
                          <a:latin typeface="Proxima Nova Semibold" panose="02000506030000020004" pitchFamily="50" charset="0"/>
                        </a:rPr>
                        <a:t>An investor should consider the investment objectives, risks, charges and expenses of the Fund(s) carefully before investing. For a free copy of the Fund’s prospectus or summary prospectus, which contains this and other information, visit us at www.voyainvestments.com or call (800) 992-0180. Please read all materials carefully before investing.</a:t>
                      </a:r>
                      <a:endParaRPr lang="en-US" sz="900" dirty="0">
                        <a:solidFill>
                          <a:srgbClr val="6D6E71"/>
                        </a:solidFill>
                        <a:latin typeface="Proxima Nova Semibold" panose="02000506030000020004" pitchFamily="50" charset="0"/>
                      </a:endParaRPr>
                    </a:p>
                  </a:txBody>
                  <a:tcPr marL="0" marR="0" marT="36576" marB="64008">
                    <a:lnT w="3175"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31295366"/>
                  </a:ext>
                </a:extLst>
              </a:tr>
            </a:tbl>
          </a:graphicData>
        </a:graphic>
      </p:graphicFrame>
    </p:spTree>
    <p:custData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txBox="1"/>
          <p:nvPr>
            <p:custDataLst/>
          </p:nvPr>
        </p:nvSpPr>
        <p:spPr>
          <a:xfrm>
            <a:off x="3962400" y="424240"/>
            <a:ext cx="3360009" cy="185360"/>
          </a:xfrm>
          <a:prstGeom prst="rect">
            <a:avLst/>
          </a:prstGeom>
        </p:spPr>
        <p:txBody>
          <a:bodyPr vert="horz" wrap="none" lIns="0" tIns="0" rIns="0" bIns="0" rtlCol="0" anchor="ctr">
            <a:noAutofit/>
          </a:bodyPr>
          <a:lstStyle/>
          <a:p>
            <a:pPr algn="r">
              <a:lnSpc>
                <a:spcPct val="100000"/>
              </a:lnSpc>
            </a:pPr>
            <a:r>
              <a:rPr lang="en-US" sz="1000">
                <a:solidFill>
                  <a:srgbClr val="6D6E71"/>
                </a:solidFill>
                <a:latin typeface="Proxima Nova"/>
                <a:cs typeface="Proxima Nova"/>
              </a:rPr>
              <a:t>Voya Balanced Large Cap Core-Value SMA (Merrill)</a:t>
            </a:r>
            <a:endParaRPr sz="1000" dirty="0">
              <a:latin typeface="Proxima Nova"/>
              <a:cs typeface="Proxima Nova"/>
            </a:endParaRPr>
          </a:p>
        </p:txBody>
      </p:sp>
      <p:sp>
        <p:nvSpPr>
          <p:cNvPr id="9" name="object 9"/>
          <p:cNvSpPr txBox="1"/>
          <p:nvPr>
            <p:custDataLst/>
          </p:nvPr>
        </p:nvSpPr>
        <p:spPr>
          <a:xfrm>
            <a:off x="452344" y="418083"/>
            <a:ext cx="2976656" cy="166712"/>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 </a:t>
            </a:r>
            <a:endParaRPr sz="1000" dirty="0">
              <a:latin typeface="Proxima Nova"/>
              <a:cs typeface="Proxima Nova"/>
            </a:endParaRPr>
          </a:p>
        </p:txBody>
      </p:sp>
      <p:sp>
        <p:nvSpPr>
          <p:cNvPr id="10" name="object 17">
            <a:extLst>
              <a:ext uri="{FF2B5EF4-FFF2-40B4-BE49-F238E27FC236}">
                <a16:creationId xmlns:a16="http://schemas.microsoft.com/office/drawing/2014/main" id="{B2FD738E-E9EB-C8E1-774C-6C537598C458}"/>
              </a:ext>
            </a:extLst>
          </p:cNvPr>
          <p:cNvSpPr txBox="1"/>
          <p:nvPr>
            <p:custDataLst/>
          </p:nvPr>
        </p:nvSpPr>
        <p:spPr>
          <a:xfrm>
            <a:off x="457200" y="1066800"/>
            <a:ext cx="6858000" cy="8229600"/>
          </a:xfrm>
          <a:prstGeom prst="rect">
            <a:avLst/>
          </a:prstGeom>
          <a:ln>
            <a:noFill/>
          </a:ln>
        </p:spPr>
        <p:txBody>
          <a:bodyPr vert="horz" wrap="square" lIns="0" tIns="0" rIns="0" bIns="0" numCol="2" spcCol="274320" rtlCol="0">
            <a:noAutofit/>
          </a:bodyPr>
          <a:lstStyle/>
          <a:p>
            <a:pPr marL="12700">
              <a:lnSpc>
                <a:spcPct val="100000"/>
              </a:lnSpc>
              <a:spcBef>
                <a:spcPts val="600"/>
              </a:spcBef>
              <a:spcAft>
                <a:spcPts val="250"/>
              </a:spcAft>
            </a:pPr>
            <a:r>
              <a:rPr lang="en-US" sz="1100" dirty="0">
                <a:solidFill>
                  <a:srgbClr val="E9691F"/>
                </a:solidFill>
                <a:latin typeface="Publico Headline Roman" panose="02040502060504060203" pitchFamily="18" charset="0"/>
                <a:cs typeface="Palatino Linotype"/>
              </a:rPr>
              <a:t>Portfolio review</a:t>
            </a:r>
            <a:endParaRPr lang="en-US" sz="1100" dirty="0">
              <a:latin typeface="Publico Headline Roman" panose="02040502060504060203" pitchFamily="18" charset="0"/>
              <a:cs typeface="Palatino Linotype"/>
            </a:endParaRPr>
          </a:p>
          <a:p>
            <a:pPr>
              <a:lnSpc>
                <a:spcPct val="100000"/>
              </a:lnSpc>
            </a:pPr>
            <a:r>
              <a:rPr lang="en-US" sz="700" dirty="0">
                <a:solidFill>
                  <a:schemeClr val="bg1">
                    <a:lumMod val="65000"/>
                  </a:schemeClr>
                </a:solidFill>
                <a:latin typeface="Century Gothic" panose="020B0502020202020204" pitchFamily="34" charset="0"/>
                <a:cs typeface="Proxima Nova"/>
              </a:rPr>
              <a:t>¯¯¯¯¯¯¯¯¯¯¯¯¯¯¯¯¯¯¯¯¯¯¯¯¯¯¯¯¯¯¯¯¯¯¯¯¯¯¯¯¯¯¯¯¯¯¯¯¯¯¯¯¯¯¯¯¯¯¯¯¯¯¯¯¯¯¯¯¯¯¯¯¯¯</a:t>
            </a:r>
            <a:endParaRPr lang="en-US" sz="900" dirty="0">
              <a:solidFill>
                <a:schemeClr val="bg1">
                  <a:lumMod val="65000"/>
                </a:schemeClr>
              </a:solidFill>
              <a:latin typeface="Proxima Nova"/>
              <a:cs typeface="Proxima Nova"/>
            </a:endParaRPr>
          </a:p>
          <a:p>
            <a:pPr>
              <a:lnSpc>
                <a:spcPct val="110000"/>
              </a:lnSpc>
              <a:spcAft>
                <a:spcPts val="900"/>
              </a:spcAft>
            </a:pPr>
            <a:r xmlns:a="http://schemas.openxmlformats.org/drawingml/2006/main">
              <a:rPr lang="en-US" sz="1000" b="1">
                <a:solidFill>
                  <a:srgbClr val="6D6E71"/>
                </a:solidFill>
                <a:latin typeface="Proxima Nova"/>
                <a:cs typeface="Proxima Nova"/>
              </a:rPr>
              <a:t>For the quarter ended March 31, 2025, the SMA outperformed the Index on a gross-of-fees basis due to favorable stock selection.</a:t>
            </a:r>
            <a:r xmlns:a="http://schemas.openxmlformats.org/drawingml/2006/main">
              <a:rPr lang="en-US" sz="1000">
                <a:solidFill>
                  <a:srgbClr val="6D6E71"/>
                </a:solidFill>
                <a:latin typeface="Proxima Nova"/>
                <a:cs typeface="Proxima Nova"/>
              </a:rPr>
              <a:t> Stock selection in the communication services, consumer staples and consumer discretionary sectors contributed the most from performance. Conversely, selection within the information technology, industrials and materials detracted from performance.</a:t>
            </a:r>
          </a:p>
          <a:p>
            <a:pPr>
              <a:lnSpc>
                <a:spcPct val="110000"/>
              </a:lnSpc>
              <a:spcAft>
                <a:spcPts val="900"/>
              </a:spcAft>
            </a:pPr>
            <a:r xmlns:a="http://schemas.openxmlformats.org/drawingml/2006/main">
              <a:rPr lang="en-US" sz="1000" b="1">
                <a:solidFill>
                  <a:srgbClr val="6D6E71"/>
                </a:solidFill>
                <a:latin typeface="Proxima Nova"/>
                <a:cs typeface="Proxima Nova"/>
              </a:rPr>
              <a:t>At the individual stock level, not owning Tesla Inc., an overweight positions in AT&amp;T Inc. and an overweight position in Arthur J. Gallagher &amp; Co. were among the SMA’s largest contributors for the quarter.</a:t>
            </a:r>
          </a:p>
          <a:p>
            <a:pPr>
              <a:lnSpc>
                <a:spcPct val="110000"/>
              </a:lnSpc>
              <a:spcAft>
                <a:spcPts val="900"/>
              </a:spcAft>
            </a:pPr>
            <a:r xmlns:a="http://schemas.openxmlformats.org/drawingml/2006/main">
              <a:rPr lang="en-US" sz="1000">
                <a:solidFill>
                  <a:srgbClr val="6D6E71"/>
                </a:solidFill>
                <a:latin typeface="Proxima Nova"/>
                <a:cs typeface="Proxima Nova"/>
              </a:rPr>
              <a:t>Not owning Tesla, Inc. (TSLA) contributed to performance as the stock dropped sharply following its disappointing quarterly results along with growing concerns that Musk’s involvement in Department of Government Efficiency (DOGE) could be a distraction.</a:t>
            </a:r>
          </a:p>
          <a:p>
            <a:pPr>
              <a:lnSpc>
                <a:spcPct val="110000"/>
              </a:lnSpc>
              <a:spcAft>
                <a:spcPts val="900"/>
              </a:spcAft>
            </a:pPr>
            <a:r xmlns:a="http://schemas.openxmlformats.org/drawingml/2006/main">
              <a:rPr lang="en-US" sz="1000">
                <a:solidFill>
                  <a:srgbClr val="6D6E71"/>
                </a:solidFill>
                <a:latin typeface="Proxima Nova"/>
                <a:cs typeface="Proxima Nova"/>
              </a:rPr>
              <a:t>An overweight position in AT&amp;T Inc. (T) contributed to performance. The stock rose after reporting another strong quarter to end the year and a positive outlook on future growth driven by a positive outlook for its fiber business.</a:t>
            </a:r>
          </a:p>
          <a:p>
            <a:pPr>
              <a:lnSpc>
                <a:spcPct val="110000"/>
              </a:lnSpc>
              <a:spcAft>
                <a:spcPts val="900"/>
              </a:spcAft>
            </a:pPr>
            <a:r xmlns:a="http://schemas.openxmlformats.org/drawingml/2006/main">
              <a:rPr lang="en-US" sz="1000">
                <a:solidFill>
                  <a:srgbClr val="6D6E71"/>
                </a:solidFill>
                <a:latin typeface="Proxima Nova"/>
                <a:cs typeface="Proxima Nova"/>
              </a:rPr>
              <a:t>An overweight position in Arthur J. Gallagher &amp; Co. (AJG) contributed to performance, as the company delivered strong 4Q24 and full-year results. Results were driven by margin expansion in its brokerage segment and higher earnings in the corporate segment. Additionally, AJG is well positioned to benefit from its accretive acquisition strategy, extending beyond the recent strategy, extending beyond the recent AssuredPartners (AP) acquisition.</a:t>
            </a:r>
          </a:p>
          <a:p>
            <a:pPr>
              <a:lnSpc>
                <a:spcPct val="110000"/>
              </a:lnSpc>
              <a:spcAft>
                <a:spcPts val="900"/>
              </a:spcAft>
            </a:pPr>
            <a:r xmlns:a="http://schemas.openxmlformats.org/drawingml/2006/main">
              <a:rPr lang="en-US" sz="1000" b="1">
                <a:solidFill>
                  <a:srgbClr val="6D6E71"/>
                </a:solidFill>
                <a:latin typeface="Proxima Nova"/>
                <a:cs typeface="Proxima Nova"/>
              </a:rPr>
              <a:t>At the individual stock level, our position in Hewlett Packard Enterprise Co., not owning Berkshire Hathaway Inc. Class B and an overweight position in Broadcom Inc. were among the SMA's largest detractors for the quarter.</a:t>
            </a:r>
          </a:p>
          <a:p>
            <a:pPr>
              <a:lnSpc>
                <a:spcPct val="110000"/>
              </a:lnSpc>
              <a:spcAft>
                <a:spcPts val="900"/>
              </a:spcAft>
            </a:pPr>
            <a:r xmlns:a="http://schemas.openxmlformats.org/drawingml/2006/main">
              <a:rPr lang="en-US" sz="1000">
                <a:solidFill>
                  <a:srgbClr val="6D6E71"/>
                </a:solidFill>
                <a:latin typeface="Proxima Nova"/>
                <a:cs typeface="Proxima Nova"/>
              </a:rPr>
              <a:t>Our position in Hewlett Packard Enterprise Co. (HPE) detracted from performance. HPE’s poor performance was driven by disappointing 1Q25 earnings linked to margin pressure from artificial intelligence (AI) server product transitions and missteps related to traditional server pricing. Headwinds from uncertainty in tariffs also weighed on the stock.</a:t>
            </a:r>
          </a:p>
          <a:p>
            <a:pPr>
              <a:lnSpc>
                <a:spcPct val="110000"/>
              </a:lnSpc>
              <a:spcAft>
                <a:spcPts val="900"/>
              </a:spcAft>
            </a:pPr>
            <a:r xmlns:a="http://schemas.openxmlformats.org/drawingml/2006/main">
              <a:rPr lang="en-US" sz="1000">
                <a:solidFill>
                  <a:srgbClr val="6D6E71"/>
                </a:solidFill>
                <a:latin typeface="Proxima Nova"/>
                <a:cs typeface="Proxima Nova"/>
              </a:rPr>
              <a:t>Not owning Berkshire Hathaway Inc. (BRK.B) was a major detractor this quarter. The company reported record annual profits driven by strong underwriting and strength in the property and casualty insurance segment. The stock also benefitted from a “flight to safety” in a volatile market environment.</a:t>
            </a:r>
          </a:p>
          <a:p>
            <a:pPr>
              <a:lnSpc>
                <a:spcPct val="110000"/>
              </a:lnSpc>
              <a:spcAft>
                <a:spcPts val="900"/>
              </a:spcAft>
            </a:pPr>
            <a:r xmlns:a="http://schemas.openxmlformats.org/drawingml/2006/main">
              <a:rPr lang="en-US" sz="1000">
                <a:solidFill>
                  <a:srgbClr val="6D6E71"/>
                </a:solidFill>
                <a:latin typeface="Proxima Nova"/>
                <a:cs typeface="Proxima Nova"/>
              </a:rPr>
              <a:t>An overweight position in Broadcom Inc. (AVGO) detracted from performance. Shares declined due to concerns regarding AI spending growth slowing as well as trade and tariff policy impacts on semiconductor companies. </a:t>
            </a:r>
            <a:r xmlns:a="http://schemas.openxmlformats.org/drawingml/2006/main">
              <a:rPr lang="en-US" sz="1000">
                <a:solidFill>
                  <a:srgbClr val="6D6E71"/>
                </a:solidFill>
                <a:latin typeface="Proxima Nova"/>
                <a:cs typeface="Proxima Nova"/>
              </a:rPr>
              <a:t> </a:t>
            </a:r>
          </a:p>
          <a:p>
            <a:pPr marL="12700" marR="0" lvl="0" indent="0" defTabSz="914400" eaLnBrk="1" fontAlgn="auto" latinLnBrk="0" hangingPunct="1">
              <a:lnSpc>
                <a:spcPct val="100000"/>
              </a:lnSpc>
              <a:spcBef>
                <a:spcPts val="600"/>
              </a:spcBef>
              <a:spcAft>
                <a:spcPts val="250"/>
              </a:spcAft>
              <a:buClrTx/>
              <a:buSzTx/>
              <a:buFontTx/>
              <a:buNone/>
              <a:tabLst/>
              <a:defRPr/>
            </a:pPr>
            <a:r>
              <a:rPr kumimoji="0" lang="en-US" sz="1100" b="0" i="0" u="none" strike="noStrike" kern="0" cap="none" spc="0" normalizeH="0" baseline="0" noProof="0" dirty="0">
                <a:ln>
                  <a:noFill/>
                </a:ln>
                <a:solidFill>
                  <a:srgbClr val="E9691F"/>
                </a:solidFill>
                <a:effectLst/>
                <a:uLnTx/>
                <a:uFillTx/>
                <a:latin typeface="Publico Headline Roman" panose="02040502060504060203" pitchFamily="18" charset="0"/>
                <a:cs typeface="Palatino Linotype"/>
              </a:rPr>
              <a:t>Outlook</a:t>
            </a:r>
            <a:endParaRPr kumimoji="0" lang="en-US" sz="1100" b="0" i="0" u="none" strike="noStrike" kern="0" cap="none" spc="0" normalizeH="0" baseline="0" noProof="0" dirty="0">
              <a:ln>
                <a:noFill/>
              </a:ln>
              <a:solidFill>
                <a:sysClr val="windowText" lastClr="000000"/>
              </a:solidFill>
              <a:effectLst/>
              <a:uLnTx/>
              <a:uFillTx/>
              <a:latin typeface="Publico Headline Roman" panose="02040502060504060203" pitchFamily="18" charset="0"/>
              <a:cs typeface="Palatino Linotype"/>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a:ln>
                  <a:noFill/>
                </a:ln>
                <a:solidFill>
                  <a:prstClr val="white">
                    <a:lumMod val="65000"/>
                  </a:prstClr>
                </a:solidFill>
                <a:effectLst/>
                <a:uLnTx/>
                <a:uFillTx/>
                <a:latin typeface="Century Gothic" panose="020B0502020202020204" pitchFamily="34" charset="0"/>
                <a:cs typeface="Proxima Nova"/>
              </a:rPr>
              <a:t>¯¯¯¯¯¯¯¯¯¯¯¯¯¯¯¯¯¯¯¯¯¯¯¯¯¯¯¯¯¯¯¯¯¯¯¯¯¯¯¯¯¯¯¯¯¯¯¯¯¯¯¯¯¯¯¯¯¯¯¯¯¯¯¯¯¯¯¯¯¯¯¯¯¯</a:t>
            </a:r>
          </a:p>
          <a:p>
            <a:pPr marL="0" marR="0" lvl="0" indent="0" defTabSz="914400" eaLnBrk="1" fontAlgn="auto" latinLnBrk="0" hangingPunct="1">
              <a:lnSpc>
                <a:spcPct val="110000"/>
              </a:lnSpc>
              <a:spcBef>
                <a:spcPts val="0"/>
              </a:spcBef>
              <a:spcAft>
                <a:spcPts val="900"/>
              </a:spcAft>
              <a:buClrTx/>
              <a:buSzTx/>
              <a:buFontTx/>
              <a:buNone/>
              <a:tabLst/>
              <a:defRPr/>
            </a:pPr>
            <a:r xmlns:a="http://schemas.openxmlformats.org/drawingml/2006/main">
              <a:rPr lang="en-US" sz="1000" b="1" dirty="0">
                <a:solidFill>
                  <a:srgbClr val="6D6E71"/>
                </a:solidFill>
                <a:latin typeface="Proxima Nova"/>
                <a:cs typeface="Proxima Nova"/>
              </a:rPr>
              <a:t>The outlook for U.S. equities in the coming period remains cautious amid a mix of economic and market factors.</a:t>
            </a:r>
            <a:r xmlns:a="http://schemas.openxmlformats.org/drawingml/2006/main">
              <a:rPr lang="en-US" sz="1000" dirty="0">
                <a:solidFill>
                  <a:srgbClr val="6D6E71"/>
                </a:solidFill>
                <a:latin typeface="Proxima Nova"/>
                <a:cs typeface="Proxima Nova"/>
              </a:rPr>
              <a:t> While the labor market remains strong and inflation pressures have eased, broader economic uncertainty and tariff uncertainties continue to pose significant risks. Policymakers will need to handle these challenges carefully to make sure the economy keeps growing and staying stable.</a:t>
            </a:r>
            <a:endParaRPr lang="en-US" sz="900" dirty="0">
              <a:solidFill>
                <a:srgbClr val="6D6E71"/>
              </a:solidFill>
              <a:latin typeface="Proxima Nova"/>
              <a:cs typeface="Proxima Nova"/>
            </a:endParaRPr>
          </a:p>
          <a:p>
            <a:pPr>
              <a:lnSpc>
                <a:spcPct val="110000"/>
              </a:lnSpc>
            </a:pPr>
            <a:endParaRPr lang="en-US" sz="900" dirty="0">
              <a:latin typeface="Proxima Nova"/>
              <a:cs typeface="Proxima Nova"/>
            </a:endParaRPr>
          </a:p>
        </p:txBody>
      </p:sp>
    </p:spTree>
    <p:custDataLst/>
    <p:extLst>
      <p:ext uri="{BB962C8B-B14F-4D97-AF65-F5344CB8AC3E}">
        <p14:creationId xmlns:p14="http://schemas.microsoft.com/office/powerpoint/2010/main" val="1606165578"/>
      </p:ext>
    </p:extLst>
  </p:cSld>
  <p:clrMapOvr>
    <a:masterClrMapping/>
  </p:clrMapOvr>
</p:sld>
</file>

<file path=ppt/slides/slide4.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A logo on a black background&#10;&#10;Description automatically generated">
            <a:extLst>
              <a:ext uri="{FF2B5EF4-FFF2-40B4-BE49-F238E27FC236}">
                <a16:creationId xmlns:a16="http://schemas.microsoft.com/office/drawing/2014/main" id="{584E4FB9-F41E-327C-29F9-AD9D001A476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49076" y="9287273"/>
            <a:ext cx="2331725" cy="441961"/>
          </a:xfrm>
          <a:prstGeom prst="rect">
            <a:avLst/>
          </a:prstGeom>
        </p:spPr>
      </p:pic>
      <p:sp>
        <p:nvSpPr>
          <p:cNvPr id="4" name="object 4"/>
          <p:cNvSpPr txBox="1"/>
          <p:nvPr>
            <p:custDataLst/>
          </p:nvPr>
        </p:nvSpPr>
        <p:spPr>
          <a:xfrm>
            <a:off x="452344" y="418083"/>
            <a:ext cx="2595656" cy="166712"/>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a:t>
            </a:r>
            <a:endParaRPr sz="1000" dirty="0">
              <a:latin typeface="Proxima Nova"/>
              <a:cs typeface="Proxima Nova"/>
            </a:endParaRPr>
          </a:p>
        </p:txBody>
      </p:sp>
      <p:sp>
        <p:nvSpPr>
          <p:cNvPr id="14" name="object 14"/>
          <p:cNvSpPr txBox="1"/>
          <p:nvPr>
            <p:custDataLst/>
          </p:nvPr>
        </p:nvSpPr>
        <p:spPr>
          <a:xfrm>
            <a:off x="444501" y="7807900"/>
            <a:ext cx="6870699" cy="1397819"/>
          </a:xfrm>
          <a:prstGeom prst="rect">
            <a:avLst/>
          </a:prstGeom>
          <a:ln w="3175">
            <a:noFill/>
          </a:ln>
        </p:spPr>
        <p:txBody>
          <a:bodyPr vert="horz" wrap="square" lIns="0" tIns="12700" rIns="0" bIns="0" rtlCol="0" anchor="b">
            <a:spAutoFit/>
          </a:bodyPr>
          <a:lstStyle/>
          <a:p>
            <a:pPr marL="12700" marR="78105" algn="l">
              <a:lnSpc>
                <a:spcPct val="100000"/>
              </a:lnSpc>
              <a:spcAft>
                <a:spcPts val="550"/>
              </a:spcAft>
            </a:pPr>
            <a:r>
              <a:rPr lang="en-US" sz="750" dirty="0">
                <a:solidFill>
                  <a:srgbClr val="6D6E71"/>
                </a:solidFill>
                <a:latin typeface="Proxima Nova Cond Light" panose="02000506030000020004" pitchFamily="50" charset="0"/>
                <a:cs typeface="Calibri"/>
              </a:rPr>
              <a:t>__________________________________________________________________________________________________________________________________________________________________________</a:t>
            </a:r>
          </a:p>
          <a:p>
            <a:pPr marL="12700"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Index returns do not reflect fees, brokerage commissions, taxes or other expenses of investing. </a:t>
            </a:r>
            <a:r xmlns:a="http://schemas.openxmlformats.org/drawingml/2006/main">
              <a:rPr lang="en-US" sz="750" b="1">
                <a:solidFill>
                  <a:srgbClr val="221E1F"/>
                </a:solidFill>
                <a:latin typeface="Proxima Nova Cond Light" panose="02000506030000020004" pitchFamily="50" charset="0"/>
                <a:cs typeface="Calibri"/>
              </a:rPr>
              <a:t>Investors cannot invest directly in an index. </a:t>
            </a:r>
            <a:r xmlns:a="http://schemas.openxmlformats.org/drawingml/2006/main">
              <a:rPr lang="en-US" sz="750">
                <a:solidFill>
                  <a:srgbClr val="221E1F"/>
                </a:solidFill>
                <a:latin typeface="Proxima Nova Cond Light" panose="02000506030000020004" pitchFamily="50" charset="0"/>
                <a:cs typeface="Calibri"/>
              </a:rPr>
              <a:t> </a:t>
            </a:r>
            <a:endParaRPr lang="en-US" sz="750" dirty="0">
              <a:solidFill>
                <a:srgbClr val="221E1F"/>
              </a:solidFill>
              <a:latin typeface="Proxima Nova Cond Light" panose="02000506030000020004" pitchFamily="50" charset="0"/>
              <a:cs typeface="Calibri"/>
            </a:endParaRPr>
          </a:p>
          <a:p>
            <a:pPr marL="12700"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All investing involves risks of fluctuating prices and the uncertainties of rates of return and yield. As with any portfolio, you could lose money on your investment in the Voya Balanced Large Cap Core Value SMA. Stocks are more volatile than bonds, and portfolios with a higher concentration of stocks are more likely to experience greater fluctuations in value than portfolios with a higher concentration of bonds. Investing in bonds also entails credit risk and interest rate risk. The strategic allocation of the Voya Balanced Large Cap Core Value SMA is expected to remain constant; as a result, the SMA’s performance will depend on the performance of the underlying investment strategies rather than tactical changes to its asset allocations. Market and asset class performance may differ in the future from historical performance and the assumptions used to form the strategic asset allocations for the Voya Balanced Large Cap Core Value SMA. There is risk that you could achieve better returns in an underlying portfolio or other portfolios representing a single asset class than in the Voya Balanced Large Cap Core Value SMA.</a:t>
            </a:r>
            <a:endParaRPr lang="en-US" sz="750" dirty="0">
              <a:solidFill>
                <a:srgbClr val="221E1F"/>
              </a:solidFill>
              <a:latin typeface="Proxima Nova Cond Light" panose="02000506030000020004" pitchFamily="50" charset="0"/>
              <a:cs typeface="Calibri"/>
            </a:endParaRPr>
          </a:p>
          <a:p>
            <a:pPr marL="12700"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Fund discussed may be available to you as part of your employer sponsored retirement plan. There may be additional plan level fees resulting in personal performance to vary from stated performance. Please call your benefits office for more information.</a:t>
            </a:r>
          </a:p>
          <a:p>
            <a:pPr marL="12700"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This commentary has been prepared by Voya Investment Management for informational purposes. Nothing contained herein should be construed as (i) an offer to sell or solicitation of an offer to buy any security or (ii) a recommendation as to the advisability of investing in, purchasing or selling any security. Any opinions expressed herein reflect our judgment and are subject to change. Certain of the statements contained herein are statements of future expectations and other forward-looking statements that are based on management’s current views and assumptions and involve known and unknown risks and uncertainties that could cause actual results, performance or events to differ materially from those expressed or implied in such statements. Actual results, performance or events may differ materially from those in such statements due to, without limitation, (1) general economic conditions, (2) performance of financial markets, (3) interest rate levels, (4) increasing levels of loan defaults (5) changes in laws and regulations and (6) changes in the policies of governments and/or regulatory authorities. </a:t>
            </a:r>
          </a:p>
          <a:p>
            <a:pPr marL="12700"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opinions, views and information expressed in this commentary regarding holdings are subject to change without notice. The information provided regarding holdings is not a recommendation to buy or sell any security. Portfolio holdings are fluid and are subject to daily change based on market conditions and other factors.</a:t>
            </a:r>
            <a:r xmlns:a="http://schemas.openxmlformats.org/drawingml/2006/main">
              <a:rPr lang="en-US" sz="750" b="1">
                <a:solidFill>
                  <a:srgbClr val="221E1F"/>
                </a:solidFill>
                <a:latin typeface="Proxima Nova Cond Light" panose="02000506030000020004" pitchFamily="50" charset="0"/>
                <a:cs typeface="Calibri"/>
              </a:rPr>
              <a:t> Past Performance does not guarantee future results</a:t>
            </a:r>
            <a:r xmlns:a="http://schemas.openxmlformats.org/drawingml/2006/main">
              <a:rPr lang="en-US" sz="750">
                <a:solidFill>
                  <a:srgbClr val="221E1F"/>
                </a:solidFill>
                <a:latin typeface="Proxima Nova Cond Light" panose="02000506030000020004" pitchFamily="50" charset="0"/>
                <a:cs typeface="Calibri"/>
              </a:rPr>
              <a:t> </a:t>
            </a:r>
          </a:p>
          <a:p>
            <a:pPr marL="12700" algn="l">
              <a:lnSpc>
                <a:spcPct val="100000"/>
              </a:lnSpc>
              <a:spcAft>
                <a:spcPts val="550"/>
              </a:spcAft>
            </a:pPr>
            <a:endParaRPr lang="en-US" sz="750" dirty="0">
              <a:solidFill>
                <a:srgbClr val="221E1F"/>
              </a:solidFill>
              <a:latin typeface="Proxima Nova Cond Light" panose="02000506030000020004" pitchFamily="50" charset="0"/>
              <a:cs typeface="Calibri"/>
            </a:endParaRPr>
          </a:p>
          <a:p>
            <a:pPr marL="12700" algn="l">
              <a:lnSpc>
                <a:spcPct val="100000"/>
              </a:lnSpc>
              <a:spcAft>
                <a:spcPts val="550"/>
              </a:spcAft>
            </a:pPr>
            <a:r>
              <a:rPr lang="en-US" sz="750">
                <a:solidFill>
                  <a:srgbClr val="221E1F"/>
                </a:solidFill>
                <a:latin typeface="Proxima Nova Cond Light" panose="02000506030000020004" pitchFamily="50" charset="0"/>
                <a:cs typeface="Calibri"/>
              </a:rPr>
              <a:t>©2025 </a:t>
            </a:r>
            <a:r>
              <a:rPr lang="en-US" sz="750" dirty="0">
                <a:solidFill>
                  <a:srgbClr val="221E1F"/>
                </a:solidFill>
                <a:latin typeface="Proxima Nova Cond Light" panose="02000506030000020004" pitchFamily="50" charset="0"/>
                <a:cs typeface="Calibri"/>
              </a:rPr>
              <a:t>Voya Investments Distributor, LLC </a:t>
            </a:r>
            <a:r>
              <a:rPr lang="en-US" sz="750">
                <a:solidFill>
                  <a:srgbClr val="221E1F"/>
                </a:solidFill>
                <a:latin typeface="Proxima Nova Cond Light" panose="02000506030000020004" pitchFamily="50" charset="0"/>
                <a:cs typeface="Calibri"/>
                <a:sym typeface="Symbol" panose="05050102010706020507" pitchFamily="18" charset="2"/>
              </a:rPr>
              <a:t> 200 Park Ave, New York, NY 10166 </a:t>
            </a:r>
            <a:r>
              <a:rPr lang="en-US" sz="750" dirty="0">
                <a:solidFill>
                  <a:srgbClr val="221E1F"/>
                </a:solidFill>
                <a:latin typeface="Proxima Nova Cond Light" panose="02000506030000020004" pitchFamily="50" charset="0"/>
                <a:cs typeface="Calibri"/>
                <a:sym typeface="Symbol" panose="05050102010706020507" pitchFamily="18" charset="2"/>
              </a:rPr>
              <a:t> All rights reserved.</a:t>
            </a:r>
          </a:p>
          <a:p>
            <a:pPr marL="12700" algn="l">
              <a:lnSpc>
                <a:spcPct val="100000"/>
              </a:lnSpc>
              <a:spcAft>
                <a:spcPts val="550"/>
              </a:spcAft>
            </a:pPr>
            <a:r>
              <a:rPr lang="en-US" sz="750" dirty="0">
                <a:solidFill>
                  <a:srgbClr val="221E1F"/>
                </a:solidFill>
                <a:latin typeface="Proxima Nova Cond Light" panose="02000506030000020004" pitchFamily="50" charset="0"/>
                <a:cs typeface="Calibri"/>
              </a:rPr>
              <a:t>Not FDIC Insured | May Lose Value | No Bank Guarantee | Not a Deposit</a:t>
            </a:r>
            <a:br>
              <a:rPr lang="en-US" sz="750">
                <a:solidFill>
                  <a:srgbClr val="221E1F"/>
                </a:solidFill>
                <a:latin typeface="Proxima Nova Cond Light" panose="02000506030000020004" pitchFamily="50" charset="0"/>
                <a:cs typeface="Calibri"/>
              </a:rPr>
            </a:br>
            <a:r>
              <a:rPr lang="en-US" sz="750">
                <a:solidFill>
                  <a:srgbClr val="221E1F"/>
                </a:solidFill>
                <a:latin typeface="Proxima Nova Cond Light" panose="02000506030000020004" pitchFamily="50" charset="0"/>
                <a:cs typeface="Calibri"/>
              </a:rPr>
              <a:t>033125 </a:t>
            </a:r>
            <a:r>
              <a:rPr lang="en-US" sz="750">
                <a:solidFill>
                  <a:srgbClr val="221E1F"/>
                </a:solidFill>
                <a:latin typeface="Proxima Nova Cond Light" panose="02000506030000020004" pitchFamily="50" charset="0"/>
                <a:cs typeface="Calibri"/>
                <a:sym typeface="Symbol" panose="05050102010706020507" pitchFamily="18" charset="2"/>
              </a:rPr>
              <a:t> ex033126  IM4388932 </a:t>
            </a:r>
            <a:endParaRPr sz="750" dirty="0">
              <a:solidFill>
                <a:srgbClr val="221E1F"/>
              </a:solidFill>
              <a:latin typeface="Proxima Nova Cond Light" panose="02000506030000020004" pitchFamily="50" charset="0"/>
              <a:cs typeface="Calibri"/>
            </a:endParaRPr>
          </a:p>
        </p:txBody>
      </p:sp>
      <p:sp>
        <p:nvSpPr>
          <p:cNvPr id="16" name="object 8">
            <a:extLst>
              <a:ext uri="{FF2B5EF4-FFF2-40B4-BE49-F238E27FC236}">
                <a16:creationId xmlns:a16="http://schemas.microsoft.com/office/drawing/2014/main" id="{813DBCE6-90FB-4634-85C6-84F6708C1741}"/>
              </a:ext>
            </a:extLst>
          </p:cNvPr>
          <p:cNvSpPr txBox="1"/>
          <p:nvPr>
            <p:custDataLst/>
          </p:nvPr>
        </p:nvSpPr>
        <p:spPr>
          <a:xfrm>
            <a:off x="3962400" y="424240"/>
            <a:ext cx="3360009" cy="185360"/>
          </a:xfrm>
          <a:prstGeom prst="rect">
            <a:avLst/>
          </a:prstGeom>
        </p:spPr>
        <p:txBody>
          <a:bodyPr vert="horz" wrap="none" lIns="0" tIns="0" rIns="0" bIns="0" rtlCol="0" anchor="ctr">
            <a:noAutofit/>
          </a:bodyPr>
          <a:lstStyle/>
          <a:p>
            <a:pPr algn="r">
              <a:lnSpc>
                <a:spcPct val="100000"/>
              </a:lnSpc>
            </a:pPr>
            <a:r>
              <a:rPr lang="en-US" sz="1000">
                <a:solidFill>
                  <a:srgbClr val="6D6E71"/>
                </a:solidFill>
                <a:latin typeface="Proxima Nova"/>
                <a:cs typeface="Proxima Nova"/>
              </a:rPr>
              <a:t>Voya Balanced Large Cap Core-Value SMA (Merrill)</a:t>
            </a:r>
            <a:endParaRPr sz="1000" dirty="0">
              <a:latin typeface="Proxima Nova"/>
              <a:cs typeface="Proxima Nova"/>
            </a:endParaRPr>
          </a:p>
        </p:txBody>
      </p:sp>
    </p:spTree>
    <p:custDataLst/>
  </p:cSld>
  <p:clrMapOvr>
    <a:masterClrMapping/>
  </p:clrMapOvr>
</p:sld>
</file>

<file path=ppt/tags/tag1.xml><?xml version="1.0" encoding="utf-8"?>
<p:tagLst xmlns:p="http://schemas.openxmlformats.org/presentationml/2006/main">
  <p:tag name="SeismicInstance" val="{&quot;origin&quot;:{&quot;content&quot;:{&quot;versionId&quot;:&quot;57c73108-b45c-4aab-93fc-4977aa17aa19&quot;,&quot;id&quot;:&quot;fe9a64d0-6ab4-423e-82ae-3b5c2e20e94f&quot;,&quot;name&quot;:&quot;FINAL_Commentary Livedoc Template 2 - ADA Compliant&quot;,&quot;format&quot;:&quot;PPTX&quot;,&quot;version&quot;:&quot;4.0&quot;},&quot;teamsiteId&quot;:&quot;1&quot;},&quot;storages&quot;:[],&quot;generationId&quot;:&quot;d1209b91-346e-4ddd-b64f-a26b814d3967&quot;,&quot;regionalFormat&quot;:{&quot;displayName&quot;:&quot;English (United States)&quot;,&quot;name&quot;:&quot;en-US&quot;},&quot;format&quot;:&quot;pptx&quot;}"/>
</p:tagLst>
</file>

<file path=docProps/app.xml><?xml version="1.0" encoding="utf-8"?>
<Properties xmlns="http://schemas.openxmlformats.org/officeDocument/2006/extended-properties" xmlns:vt="http://schemas.openxmlformats.org/officeDocument/2006/docPropsVTypes">
  <Template/>
  <TotalTime>3459</TotalTime>
  <Words>348</Words>
  <Application>Microsoft Office PowerPoint</Application>
  <PresentationFormat>Custom</PresentationFormat>
  <Paragraphs>50</Paragraphs>
  <Slides>4</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vt:i4>
      </vt:variant>
    </vt:vector>
  </HeadingPairs>
  <TitlesOfParts>
    <vt:vector size="13" baseType="lpstr">
      <vt:lpstr>Aptos</vt:lpstr>
      <vt:lpstr>Calibri</vt:lpstr>
      <vt:lpstr>Century Gothic</vt:lpstr>
      <vt:lpstr>Palatino Linotype</vt:lpstr>
      <vt:lpstr>Proxima Nova</vt:lpstr>
      <vt:lpstr>Proxima Nova Cond Light</vt:lpstr>
      <vt:lpstr>Proxima Nova Semibold</vt:lpstr>
      <vt:lpstr>Publico Headline Roman</vt:lpstr>
      <vt:lpstr>Office Theme</vt:lpstr>
      <vt:lpstr>[[Computed:CommentaryIDInformation.GTagLine]] [[Computed:CommentaryIDInformation.OTagLine]]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cp:lastModifiedBy>Singh, Aditi</cp:lastModifiedBy>
  <cp:revision>574</cp:revision>
  <dcterms:created xsi:type="dcterms:W3CDTF">2024-07-11T04:48:08Z</dcterms:created>
  <dcterms:modified xsi:type="dcterms:W3CDTF">2025-03-06T17:01:54Z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2024-04-15T00:00:00Z</vt:filetime>
  </property>
  <property fmtid="{D5CDD505-2E9C-101B-9397-08002B2CF9AE}" pid="3" name="Creator">
    <vt:lpwstr>Adobe InDesign 19.3 (Windows)</vt:lpwstr>
  </property>
  <property fmtid="{D5CDD505-2E9C-101B-9397-08002B2CF9AE}" pid="4" name="LastSaved">
    <vt:filetime>2024-07-11T00:00:00Z</vt:filetime>
  </property>
  <property fmtid="{D5CDD505-2E9C-101B-9397-08002B2CF9AE}" pid="5" name="Producer">
    <vt:lpwstr>Adobe PDF Library 17.0</vt:lpwstr>
  </property>
  <property fmtid="{D5CDD505-2E9C-101B-9397-08002B2CF9AE}" pid="6" name="MSIP_Label_01402931-ee1f-401a-a3a4-d813c808f41c_Enabled">
    <vt:lpwstr>true</vt:lpwstr>
  </property>
  <property fmtid="{D5CDD505-2E9C-101B-9397-08002B2CF9AE}" pid="7" name="MSIP_Label_01402931-ee1f-401a-a3a4-d813c808f41c_SetDate">
    <vt:lpwstr>2024-08-29T13:02:10Z</vt:lpwstr>
  </property>
  <property fmtid="{D5CDD505-2E9C-101B-9397-08002B2CF9AE}" pid="8" name="MSIP_Label_01402931-ee1f-401a-a3a4-d813c808f41c_Method">
    <vt:lpwstr>Privileged</vt:lpwstr>
  </property>
  <property fmtid="{D5CDD505-2E9C-101B-9397-08002B2CF9AE}" pid="9" name="MSIP_Label_01402931-ee1f-401a-a3a4-d813c808f41c_Name">
    <vt:lpwstr>Restricted - Business Information</vt:lpwstr>
  </property>
  <property fmtid="{D5CDD505-2E9C-101B-9397-08002B2CF9AE}" pid="10" name="MSIP_Label_01402931-ee1f-401a-a3a4-d813c808f41c_SiteId">
    <vt:lpwstr>e3054106-a46a-4dc0-b86d-2ba84a24cdc4</vt:lpwstr>
  </property>
  <property fmtid="{D5CDD505-2E9C-101B-9397-08002B2CF9AE}" pid="11" name="MSIP_Label_01402931-ee1f-401a-a3a4-d813c808f41c_ActionId">
    <vt:lpwstr>7bfd4925-9d79-4772-9b32-9dadd1d3548d</vt:lpwstr>
  </property>
  <property fmtid="{D5CDD505-2E9C-101B-9397-08002B2CF9AE}" pid="12" name="MSIP_Label_01402931-ee1f-401a-a3a4-d813c808f41c_ContentBits">
    <vt:lpwstr>0</vt:lpwstr>
  </property>
</Properties>
</file>